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9DAFC2-3F80-4064-BD1C-2B1D13C554CA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628825-EDB9-49E6-A539-EACEA1B22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757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28825-EDB9-49E6-A539-EACEA1B221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70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9B403-2795-43A7-A01D-FF5BCB3E6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322C26-CFE9-4A3A-A74A-DE4BC7373C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057C0-6803-46C5-8B23-B75C5BEDE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C31D0-97C6-448D-8B7D-3214D070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81815-0A61-4C6E-B3C6-49B77E043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55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91C47-9056-40E1-8EA4-6D84EB613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CF7699-B978-45F5-B346-CE46A71AA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E8CC1-F535-4EB7-806F-905342C7A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39B07-D90E-4900-BC25-1B82C5A6A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625BA-F97C-4A54-9A0A-2FBB28901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319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60CA87-72B3-4446-A903-F9251F836E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AF1D9-BD97-4D73-8F17-CB269B6C04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4EAA5-8678-4028-B8E7-583797779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98326-7A66-412B-96EF-B115748CF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B40A8-5BEC-4B3C-8449-E3BF23ECE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961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AC1D9-2A8F-4B61-B5FB-1F05A9D6E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D503E-D4D6-4EFC-AF83-644408332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12856-8D32-4B4D-AE4D-FFA0BC0D7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C3D2D-A933-4816-AFF6-680058140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1FF01-98D3-4162-9AB6-D3B82EAE9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752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90576-F52C-4A16-A5D0-94F098672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DA8304-197D-470E-AC9B-64E201E55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9B2B4-26C9-4876-A332-06D0F9D0E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FCE07-7DEF-4BE6-9C7A-D01341E79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82D74-7FCA-423E-88D7-133CC6D18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53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FA77C-983C-4164-9C51-30CE5C7B9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1F800-0421-42F5-9FC7-583392832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7B92BE-136C-4A4E-813E-A5C017FFE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0DF972-03B5-48A6-B54B-F2088AAB5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8E8169-4D44-4785-A4E2-A2A937D9F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5C9A8-8B87-4E20-A215-07656549C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80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D1403-4AE5-4F2F-8178-F1414B74B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046F07-2BEA-4D1E-B0A3-65CCBADCC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19B5BE-0BE8-49FD-90EB-DB383A495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01068D-0838-4646-AC8B-502A7766F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24A53C-C77A-485A-869D-3F94C017FF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01201E-2498-4A55-8187-1CC620D72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3E2E0C-1140-43B9-A7F3-EF0FE6309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6E7DD9-B835-41CB-B193-A3FA16482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616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953EA-3271-4200-A526-6868804EB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7D31A0-0DA4-4D40-B4E5-9B98B804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742107-F6D3-44F6-9DE7-7C02E873C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98E6F6-BBB9-4268-8F6C-FFD2C41F4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089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AB0259-202F-4944-9C3C-DB1C5EDD8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52901E-63AA-47DA-A4D5-7E25C58B3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72F5F0-B6A8-4ED3-B9CA-1BD1D9B47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243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0531-A15D-429F-80B4-0FF0F424C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1C802-52C6-481D-867F-78F61AEEA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349552-C464-4693-B90F-A4FB290076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FD2F4-A0F1-44E5-B41F-EACA7D124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820FE-8448-4512-BFD2-C8FED818B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A2C0C4-9A73-43A3-98EC-B29A3E13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416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1562E-4A75-410E-B8D2-7089EBB52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27CB3B-12FD-4AA3-916F-17A107F87A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17BDFB-5324-445C-BF7D-78E0B65BF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7C39D-11BA-4F87-90BC-731E34520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83FAF6-81A7-44A4-A0FA-55287E19E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07531-A25F-4051-BE7D-F965EA7D0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564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EB7D56-CB21-4947-865D-110B98F2A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96349F-8EF3-4CBB-93AC-B5A8EB55D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C3D53-3B1B-4E7D-8152-A48A2F04CE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84A31-F89C-4821-B61F-67D14C607644}" type="datetimeFigureOut">
              <a:rPr lang="en-US" smtClean="0"/>
              <a:t>5/31/2021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0593E-5322-49B1-AA3A-3A46F20F60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5FA36-AADC-45B8-85D0-B8DD2143D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D0B9E-B106-40D4-AA49-DFA2BE88B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43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38478B-905B-4816-82DB-7CF3992A3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32D2AC-14BE-49DF-A9A0-53E398FA39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25747" y="4142792"/>
            <a:ext cx="4466253" cy="923195"/>
          </a:xfrm>
        </p:spPr>
        <p:txBody>
          <a:bodyPr>
            <a:normAutofit/>
          </a:bodyPr>
          <a:lstStyle/>
          <a:p>
            <a:r>
              <a:rPr lang="es-ES" sz="4800" b="1" dirty="0"/>
              <a:t>Agencia Medina</a:t>
            </a:r>
            <a:endParaRPr lang="en-US" sz="4800" b="1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0843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93EFC1-168C-4BF3-8B02-52BB84083E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1" r="17925" b="609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7" name="Rectangle 2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667F2C-B59E-422C-B17D-27CF5E227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s-ES" sz="4000" b="1" dirty="0"/>
              <a:t>Problemática</a:t>
            </a:r>
            <a:endParaRPr lang="en-US" sz="2800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061E6-754B-4BC6-82B6-AB806D8E4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1237781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Agencia medina es un Proyecto que surge ante la falta de sistemas que permitan adquirir vuelos por las vías más fáciles para el usuario.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909043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elicopter on a runway&#10;&#10;Description automatically generated with low confidence">
            <a:extLst>
              <a:ext uri="{FF2B5EF4-FFF2-40B4-BE49-F238E27FC236}">
                <a16:creationId xmlns:a16="http://schemas.microsoft.com/office/drawing/2014/main" id="{15DD74F0-5EF5-40FE-A3C9-4EFFD9DA05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C88F6-9E67-4930-8B75-630F55008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s-ES" sz="4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Propuesta</a:t>
            </a:r>
            <a:endParaRPr lang="en-US" sz="360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EAFC5-9A16-4C10-80C0-9DFC9FF51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E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Este proyecto tiene como norte facilitar el obtención y manejo de vuelos dándole al usuario la forma más fácil de obtener un vuelo o transporte y tener un control sobre el historial de este.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34553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3F59054-3394-4D87-8BD0-A28DCD47F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4CCF72-5894-49E6-8394-1CFBC925B6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15" r="18067"/>
          <a:stretch/>
        </p:blipFill>
        <p:spPr>
          <a:xfrm>
            <a:off x="7381653" y="10"/>
            <a:ext cx="4810347" cy="6857990"/>
          </a:xfrm>
          <a:custGeom>
            <a:avLst/>
            <a:gdLst/>
            <a:ahLst/>
            <a:cxnLst/>
            <a:rect l="l" t="t" r="r" b="b"/>
            <a:pathLst>
              <a:path w="4817171" h="6858000">
                <a:moveTo>
                  <a:pt x="22751" y="0"/>
                </a:moveTo>
                <a:lnTo>
                  <a:pt x="4817171" y="0"/>
                </a:lnTo>
                <a:lnTo>
                  <a:pt x="4817171" y="6858000"/>
                </a:lnTo>
                <a:lnTo>
                  <a:pt x="0" y="6858000"/>
                </a:lnTo>
                <a:lnTo>
                  <a:pt x="6679" y="6845555"/>
                </a:lnTo>
                <a:cubicBezTo>
                  <a:pt x="496584" y="5886487"/>
                  <a:pt x="786702" y="4695963"/>
                  <a:pt x="786702" y="3406233"/>
                </a:cubicBezTo>
                <a:cubicBezTo>
                  <a:pt x="786702" y="2215714"/>
                  <a:pt x="539501" y="1109724"/>
                  <a:pt x="116147" y="192283"/>
                </a:cubicBez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D770EF-656B-45FB-8C36-5F1F359F53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38"/>
          <a:stretch/>
        </p:blipFill>
        <p:spPr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E617F5-B798-4411-894D-7313CB99F2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62" r="8201" b="-1"/>
          <a:stretch/>
        </p:blipFill>
        <p:spPr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2FE0ABA9-CAF1-4816-837D-5F28AAA08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BC8B9C14-70F0-4F42-85FF-0DD3D5A58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5BAAED-A6EF-42B8-AEBA-948377B94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455" y="1939602"/>
            <a:ext cx="3497760" cy="150339"/>
          </a:xfrm>
        </p:spPr>
        <p:txBody>
          <a:bodyPr>
            <a:noAutofit/>
          </a:bodyPr>
          <a:lstStyle/>
          <a:p>
            <a:r>
              <a:rPr lang="es-ES" sz="24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Beneficios y Beneficiarios</a:t>
            </a:r>
            <a:b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685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C0505-0D15-422C-8871-CBB5B046C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455" y="2258568"/>
            <a:ext cx="3385391" cy="36484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Gracias a las ventajas que brinda este proyecto los usuarios serán beneficiados conociendo sus historiales de vuelo desde un aplicativo tanto desktop como móvil, permitiendo que estos tengan un control de a donde fueron. De igual forma tendrán un control de a donde van gracias a la tecnología usada para la obtención de vuelos desde cualquier parte del mundo y desde cualquier dispositivo.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931523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000"/>
    </mc:Choice>
    <mc:Fallback>
      <p:transition spd="slow" advClick="0" advTm="7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3CD3A3-D3C1-4567-BEC0-3A50E9A3A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E74C39-B2E2-42FE-BC8D-CF1737343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010912"/>
            <a:ext cx="2889504" cy="1344168"/>
          </a:xfrm>
        </p:spPr>
        <p:txBody>
          <a:bodyPr anchor="ctr">
            <a:normAutofit/>
          </a:bodyPr>
          <a:lstStyle/>
          <a:p>
            <a:r>
              <a:rPr lang="es-ES" sz="2600" b="1">
                <a:solidFill>
                  <a:schemeClr val="bg1"/>
                </a:solidFill>
              </a:rPr>
              <a:t>Costos</a:t>
            </a:r>
            <a:endParaRPr lang="en-US" sz="2600" b="1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6D13EF-D431-4D0F-BFFC-1B5A686F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7C0AC-7632-4FA2-917E-D1932A379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976" y="5010912"/>
            <a:ext cx="6976872" cy="1344168"/>
          </a:xfrm>
        </p:spPr>
        <p:txBody>
          <a:bodyPr anchor="ctr"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s-ES" sz="170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Los costos afrontados para la realización de este proyecto se verán afectados por la mano de obra a usar y herramientas a manejar dentro del mismo para su correcto funcionamiento.</a:t>
            </a:r>
            <a:endParaRPr lang="en-US" sz="170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s-ES" sz="170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 la siguiente tabla podremos encontrar dichas herramientas y sus costos:</a:t>
            </a:r>
            <a:endParaRPr lang="en-US" sz="170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700">
              <a:solidFill>
                <a:schemeClr val="bg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59A2FB2-85B0-4A96-9E59-A288ADE75A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3490245"/>
              </p:ext>
            </p:extLst>
          </p:nvPr>
        </p:nvGraphicFramePr>
        <p:xfrm>
          <a:off x="320040" y="524020"/>
          <a:ext cx="11548873" cy="38973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19986">
                  <a:extLst>
                    <a:ext uri="{9D8B030D-6E8A-4147-A177-3AD203B41FA5}">
                      <a16:colId xmlns:a16="http://schemas.microsoft.com/office/drawing/2014/main" val="563758212"/>
                    </a:ext>
                  </a:extLst>
                </a:gridCol>
                <a:gridCol w="3978094">
                  <a:extLst>
                    <a:ext uri="{9D8B030D-6E8A-4147-A177-3AD203B41FA5}">
                      <a16:colId xmlns:a16="http://schemas.microsoft.com/office/drawing/2014/main" val="2753058500"/>
                    </a:ext>
                  </a:extLst>
                </a:gridCol>
                <a:gridCol w="3550793">
                  <a:extLst>
                    <a:ext uri="{9D8B030D-6E8A-4147-A177-3AD203B41FA5}">
                      <a16:colId xmlns:a16="http://schemas.microsoft.com/office/drawing/2014/main" val="238379187"/>
                    </a:ext>
                  </a:extLst>
                </a:gridCol>
              </a:tblGrid>
              <a:tr h="5869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>
                          <a:effectLst/>
                        </a:rPr>
                        <a:t>Mano de Obra</a:t>
                      </a:r>
                      <a:endParaRPr lang="en-US" sz="29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>
                          <a:effectLst/>
                        </a:rPr>
                        <a:t>Herramienta</a:t>
                      </a:r>
                      <a:endParaRPr lang="en-US" sz="29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>
                          <a:effectLst/>
                        </a:rPr>
                        <a:t>Costo</a:t>
                      </a:r>
                      <a:endParaRPr lang="en-US" sz="29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extLst>
                  <a:ext uri="{0D108BD9-81ED-4DB2-BD59-A6C34878D82A}">
                    <a16:rowId xmlns:a16="http://schemas.microsoft.com/office/drawing/2014/main" val="2343814156"/>
                  </a:ext>
                </a:extLst>
              </a:tr>
              <a:tr h="11034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>
                          <a:effectLst/>
                        </a:rPr>
                        <a:t>Programador Movil</a:t>
                      </a:r>
                      <a:endParaRPr lang="en-US" sz="29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>
                          <a:effectLst/>
                        </a:rPr>
                        <a:t>Visual Estudio, PC i7, 16 RAM</a:t>
                      </a:r>
                      <a:endParaRPr lang="en-US" sz="29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>
                          <a:effectLst/>
                        </a:rPr>
                        <a:t>RD$ 250,000.00</a:t>
                      </a:r>
                      <a:endParaRPr lang="en-US" sz="29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extLst>
                  <a:ext uri="{0D108BD9-81ED-4DB2-BD59-A6C34878D82A}">
                    <a16:rowId xmlns:a16="http://schemas.microsoft.com/office/drawing/2014/main" val="1394522766"/>
                  </a:ext>
                </a:extLst>
              </a:tr>
              <a:tr h="11034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>
                          <a:effectLst/>
                        </a:rPr>
                        <a:t>Programador Desktop</a:t>
                      </a:r>
                      <a:endParaRPr lang="en-US" sz="29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</a:rPr>
                        <a:t>Eclipse, Java, PC i7, 16 RAM</a:t>
                      </a:r>
                      <a:endParaRPr lang="en-US" sz="29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</a:rPr>
                        <a:t>RD$ 300,000.00</a:t>
                      </a:r>
                      <a:endParaRPr lang="en-US" sz="29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extLst>
                  <a:ext uri="{0D108BD9-81ED-4DB2-BD59-A6C34878D82A}">
                    <a16:rowId xmlns:a16="http://schemas.microsoft.com/office/drawing/2014/main" val="3250634674"/>
                  </a:ext>
                </a:extLst>
              </a:tr>
              <a:tr h="11034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</a:rPr>
                        <a:t>DevOps</a:t>
                      </a:r>
                      <a:endParaRPr lang="en-US" sz="29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</a:rPr>
                        <a:t>Hosting, Azure, 16 RAM</a:t>
                      </a:r>
                      <a:endParaRPr lang="en-US" sz="29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RD$ 100,000.00</a:t>
                      </a:r>
                      <a:endParaRPr lang="en-US" sz="29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0975" marR="180975" marT="0" marB="0"/>
                </a:tc>
                <a:extLst>
                  <a:ext uri="{0D108BD9-81ED-4DB2-BD59-A6C34878D82A}">
                    <a16:rowId xmlns:a16="http://schemas.microsoft.com/office/drawing/2014/main" val="40497383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46474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D3C1482-7123-4378-ADD1-1746805B4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E2622D4-0564-42E8-9D19-089AE03F8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122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C4DEC-BD02-4C94-B446-03C3CD2F3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7" y="371683"/>
            <a:ext cx="10444758" cy="1325880"/>
          </a:xfrm>
        </p:spPr>
        <p:txBody>
          <a:bodyPr>
            <a:normAutofit/>
          </a:bodyPr>
          <a:lstStyle/>
          <a:p>
            <a:r>
              <a:rPr lang="es-ES" b="1">
                <a:solidFill>
                  <a:schemeClr val="bg1"/>
                </a:solidFill>
              </a:rPr>
              <a:t>Tiempo</a:t>
            </a:r>
            <a:endParaRPr lang="en-US" b="1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0D2BD1-98F9-412D-905B-3A843EF40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577423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C6CCE61-972C-47B8-8C55-2486B68E73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1981723"/>
              </p:ext>
            </p:extLst>
          </p:nvPr>
        </p:nvGraphicFramePr>
        <p:xfrm>
          <a:off x="943277" y="2886514"/>
          <a:ext cx="10444762" cy="3030835"/>
        </p:xfrm>
        <a:graphic>
          <a:graphicData uri="http://schemas.openxmlformats.org/drawingml/2006/table">
            <a:tbl>
              <a:tblPr firstRow="1" firstCol="1" bandRow="1"/>
              <a:tblGrid>
                <a:gridCol w="4240620">
                  <a:extLst>
                    <a:ext uri="{9D8B030D-6E8A-4147-A177-3AD203B41FA5}">
                      <a16:colId xmlns:a16="http://schemas.microsoft.com/office/drawing/2014/main" val="1882365418"/>
                    </a:ext>
                  </a:extLst>
                </a:gridCol>
                <a:gridCol w="1208195">
                  <a:extLst>
                    <a:ext uri="{9D8B030D-6E8A-4147-A177-3AD203B41FA5}">
                      <a16:colId xmlns:a16="http://schemas.microsoft.com/office/drawing/2014/main" val="2648961748"/>
                    </a:ext>
                  </a:extLst>
                </a:gridCol>
                <a:gridCol w="1196258">
                  <a:extLst>
                    <a:ext uri="{9D8B030D-6E8A-4147-A177-3AD203B41FA5}">
                      <a16:colId xmlns:a16="http://schemas.microsoft.com/office/drawing/2014/main" val="2939908176"/>
                    </a:ext>
                  </a:extLst>
                </a:gridCol>
                <a:gridCol w="1279827">
                  <a:extLst>
                    <a:ext uri="{9D8B030D-6E8A-4147-A177-3AD203B41FA5}">
                      <a16:colId xmlns:a16="http://schemas.microsoft.com/office/drawing/2014/main" val="219843188"/>
                    </a:ext>
                  </a:extLst>
                </a:gridCol>
                <a:gridCol w="1196258">
                  <a:extLst>
                    <a:ext uri="{9D8B030D-6E8A-4147-A177-3AD203B41FA5}">
                      <a16:colId xmlns:a16="http://schemas.microsoft.com/office/drawing/2014/main" val="1475387877"/>
                    </a:ext>
                  </a:extLst>
                </a:gridCol>
                <a:gridCol w="1323604">
                  <a:extLst>
                    <a:ext uri="{9D8B030D-6E8A-4147-A177-3AD203B41FA5}">
                      <a16:colId xmlns:a16="http://schemas.microsoft.com/office/drawing/2014/main" val="300320726"/>
                    </a:ext>
                  </a:extLst>
                </a:gridCol>
              </a:tblGrid>
              <a:tr h="60616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Ene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Feb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813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Mar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Abr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813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May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785419"/>
                  </a:ext>
                </a:extLst>
              </a:tr>
              <a:tr h="60616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Programacion Movil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5179044"/>
                  </a:ext>
                </a:extLst>
              </a:tr>
              <a:tr h="60616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Programacion del Api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1546034"/>
                  </a:ext>
                </a:extLst>
              </a:tr>
              <a:tr h="60616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Programacion Desktop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746256"/>
                  </a:ext>
                </a:extLst>
              </a:tr>
              <a:tr h="60616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Subir Proyecto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i="0" u="none" strike="noStrike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45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71917" marR="171917" marT="2387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474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455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67351F-FE23-4FDC-90B8-3E538A1DA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s-ES" sz="3200" b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Riesgos Y factores de riesgos</a:t>
            </a:r>
            <a:endParaRPr lang="en-US" sz="32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26A7F-8141-4EC3-B5F3-0E76B66AA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s-ES" sz="18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Bajo</a:t>
            </a:r>
            <a:endParaRPr lang="en-US" sz="180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s-ES" sz="18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Medio</a:t>
            </a:r>
            <a:endParaRPr lang="en-US" sz="180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s-ES" sz="180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Alto</a:t>
            </a:r>
            <a:endParaRPr lang="en-US" sz="180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8ACB13-3720-45C3-9D25-BDE7709A6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599774"/>
              </p:ext>
            </p:extLst>
          </p:nvPr>
        </p:nvGraphicFramePr>
        <p:xfrm>
          <a:off x="557784" y="2965027"/>
          <a:ext cx="11164825" cy="3021923"/>
        </p:xfrm>
        <a:graphic>
          <a:graphicData uri="http://schemas.openxmlformats.org/drawingml/2006/table">
            <a:tbl>
              <a:tblPr firstRow="1" firstCol="1" bandRow="1">
                <a:solidFill>
                  <a:schemeClr val="bg1">
                    <a:lumMod val="95000"/>
                  </a:schemeClr>
                </a:solidFill>
                <a:tableStyleId>{5C22544A-7EE6-4342-B048-85BDC9FD1C3A}</a:tableStyleId>
              </a:tblPr>
              <a:tblGrid>
                <a:gridCol w="9755994">
                  <a:extLst>
                    <a:ext uri="{9D8B030D-6E8A-4147-A177-3AD203B41FA5}">
                      <a16:colId xmlns:a16="http://schemas.microsoft.com/office/drawing/2014/main" val="1611054303"/>
                    </a:ext>
                  </a:extLst>
                </a:gridCol>
                <a:gridCol w="1408831">
                  <a:extLst>
                    <a:ext uri="{9D8B030D-6E8A-4147-A177-3AD203B41FA5}">
                      <a16:colId xmlns:a16="http://schemas.microsoft.com/office/drawing/2014/main" val="142892465"/>
                    </a:ext>
                  </a:extLst>
                </a:gridCol>
              </a:tblGrid>
              <a:tr h="85583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 b="1" cap="none" spc="0">
                          <a:solidFill>
                            <a:schemeClr val="tx1"/>
                          </a:solidFill>
                          <a:effectLst/>
                        </a:rPr>
                        <a:t>Riesgo</a:t>
                      </a:r>
                      <a:endParaRPr lang="en-US" sz="3200" b="1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9335" marR="138573" marT="36953" marB="27714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3200" b="1" cap="none" spc="0">
                          <a:solidFill>
                            <a:schemeClr val="tx1"/>
                          </a:solidFill>
                          <a:effectLst/>
                        </a:rPr>
                        <a:t>Nivel</a:t>
                      </a:r>
                      <a:endParaRPr lang="en-US" sz="3200" b="1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9335" marR="138573" marT="36953" marB="27714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973105"/>
                  </a:ext>
                </a:extLst>
              </a:tr>
              <a:tr h="72203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400" b="1" cap="none" spc="0">
                          <a:solidFill>
                            <a:schemeClr val="tx1"/>
                          </a:solidFill>
                          <a:effectLst/>
                        </a:rPr>
                        <a:t>Falta de recursos para pago de mano de obra</a:t>
                      </a:r>
                      <a:endParaRPr lang="en-US" sz="2400" b="1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9335" marR="138573" marT="36953" marB="277146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400" cap="none" spc="0">
                          <a:solidFill>
                            <a:schemeClr val="tx1"/>
                          </a:solidFill>
                          <a:effectLst/>
                        </a:rPr>
                        <a:t>Medio</a:t>
                      </a:r>
                      <a:endParaRPr lang="en-US" sz="24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9335" marR="138573" marT="36953" marB="2771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5499025"/>
                  </a:ext>
                </a:extLst>
              </a:tr>
              <a:tr h="72203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400" b="1" cap="none" spc="0">
                          <a:solidFill>
                            <a:schemeClr val="tx1"/>
                          </a:solidFill>
                          <a:effectLst/>
                        </a:rPr>
                        <a:t>Falta de recursos para compra de equipos</a:t>
                      </a:r>
                      <a:endParaRPr lang="en-US" sz="2400" b="1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9335" marR="138573" marT="36953" marB="277146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400" cap="none" spc="0">
                          <a:solidFill>
                            <a:schemeClr val="tx1"/>
                          </a:solidFill>
                          <a:effectLst/>
                        </a:rPr>
                        <a:t>Bajo</a:t>
                      </a:r>
                      <a:endParaRPr lang="en-US" sz="24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9335" marR="138573" marT="36953" marB="2771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302120"/>
                  </a:ext>
                </a:extLst>
              </a:tr>
              <a:tr h="72203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400" b="1" cap="none" spc="0">
                          <a:solidFill>
                            <a:schemeClr val="tx1"/>
                          </a:solidFill>
                          <a:effectLst/>
                        </a:rPr>
                        <a:t>Falta de recursos para compra de Hosting</a:t>
                      </a:r>
                      <a:endParaRPr lang="en-US" sz="2400" b="1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9335" marR="138573" marT="36953" marB="277146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2400" cap="none" spc="0">
                          <a:solidFill>
                            <a:schemeClr val="tx1"/>
                          </a:solidFill>
                          <a:effectLst/>
                        </a:rPr>
                        <a:t>Alto</a:t>
                      </a:r>
                      <a:endParaRPr lang="en-US" sz="240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29335" marR="138573" marT="36953" marB="2771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67303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8610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lane flying over a mountain&#10;&#10;Description automatically generated with low confidence">
            <a:extLst>
              <a:ext uri="{FF2B5EF4-FFF2-40B4-BE49-F238E27FC236}">
                <a16:creationId xmlns:a16="http://schemas.microsoft.com/office/drawing/2014/main" id="{6677DB33-C6C5-4A65-BDA2-F59308C4D3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93EA97-3757-481C-8E1E-5552ACE0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/>
              <a:t>Gracias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62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295</Words>
  <Application>Microsoft Office PowerPoint</Application>
  <PresentationFormat>Widescreen</PresentationFormat>
  <Paragraphs>67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Tw Cen MT</vt:lpstr>
      <vt:lpstr>Office Theme</vt:lpstr>
      <vt:lpstr>Agencia Medina</vt:lpstr>
      <vt:lpstr>Problemática</vt:lpstr>
      <vt:lpstr>Propuesta</vt:lpstr>
      <vt:lpstr>Beneficios y Beneficiarios  </vt:lpstr>
      <vt:lpstr>Costos</vt:lpstr>
      <vt:lpstr>Tiempo</vt:lpstr>
      <vt:lpstr>Riesgos Y factores de riesgos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Agencia Medina</dc:title>
  <dc:creator>Robert Coca</dc:creator>
  <cp:lastModifiedBy>Robert Coca</cp:lastModifiedBy>
  <cp:revision>3</cp:revision>
  <dcterms:created xsi:type="dcterms:W3CDTF">2021-05-31T18:04:23Z</dcterms:created>
  <dcterms:modified xsi:type="dcterms:W3CDTF">2021-05-31T18:28:17Z</dcterms:modified>
</cp:coreProperties>
</file>

<file path=docProps/thumbnail.jpeg>
</file>